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73786" autoAdjust="0"/>
  </p:normalViewPr>
  <p:slideViewPr>
    <p:cSldViewPr snapToGrid="0">
      <p:cViewPr varScale="1">
        <p:scale>
          <a:sx n="118" d="100"/>
          <a:sy n="118" d="100"/>
        </p:scale>
        <p:origin x="28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3980F-AC87-47D5-AB08-A245495BB9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6B4BF1-3BCD-484F-AD86-CC3F337805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2F8768-E043-44FA-B2C6-BCA8F9098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3260-FCAE-40BA-8997-1BBB0C0D78FC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7B2A4-751A-4AAE-9C6F-FB0D1B6C3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5A4495-5EAC-4072-A3FB-8362B03BB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F6AD3-3B6F-4233-A0C6-5E17BA16C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460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14E6E-D141-4481-9C5C-9469C3EB5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DAF873-2650-4DFE-ADC6-DFF864896D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A8AF2-CA3C-4D33-BE50-6888D6F8F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3260-FCAE-40BA-8997-1BBB0C0D78FC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83BBF4-4935-4087-B030-020F3C121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6F740-D968-44B9-B016-0D0B83B48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F6AD3-3B6F-4233-A0C6-5E17BA16C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325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1C60B8-355A-46CB-B5A8-AB977B4062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791330-A310-4795-AF96-A084975393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F26C3E-19F9-4137-AAB8-BDF985DBD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3260-FCAE-40BA-8997-1BBB0C0D78FC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A89B6-E497-42CB-A96F-70D60ADED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9D200B-CC9A-4BFF-9A88-F9D3197C2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F6AD3-3B6F-4233-A0C6-5E17BA16C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86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4016D-3247-4747-9F82-85501FE8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64D871-1C36-484B-AD6E-9C4FD9B6B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B63F6A-B9A3-45D3-8066-ECAD52AF9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3260-FCAE-40BA-8997-1BBB0C0D78FC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0DD0BA-D5A0-4204-8577-32C635FF0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5DAAD7-DFDC-4228-93BE-5817BDF91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F6AD3-3B6F-4233-A0C6-5E17BA16C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958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D3E51-D2DC-4686-AA67-20A54D274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20A22E-AD34-4D3E-BAE0-A6EBEBFD24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808CD8-9929-4C8E-B666-99C50C693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3260-FCAE-40BA-8997-1BBB0C0D78FC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1A6152-1777-4C2A-AB51-1DC83D1DB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D38C52-FB22-478D-B870-DCA07168E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F6AD3-3B6F-4233-A0C6-5E17BA16C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444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0BDCD-E552-4BC5-8308-B45E371FE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CD552-9BE1-4A7E-9DA3-951D9F5270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90445D-C960-44A6-8175-41285F6173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BC2A81-408F-4D54-9252-C54FCA656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3260-FCAE-40BA-8997-1BBB0C0D78FC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8A1062-C97F-47BF-9B16-3FDF30BE4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4990DA-46B8-4FFC-8662-B0F860CEB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F6AD3-3B6F-4233-A0C6-5E17BA16C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340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589FC-6D04-4CE9-9FFA-4BC1AD4A7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928890-7088-4799-99A5-9E1F9A82A5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C67F87-9EEA-4D7C-AF77-AB71DEE03C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619BDC-16F8-481D-A531-00230DEF37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43D968-9C4E-44D8-AE91-762077F430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298BB8-D5D6-4228-A7BA-534198AAB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3260-FCAE-40BA-8997-1BBB0C0D78FC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1CD1B9-5EF3-45BC-BD23-2D593620C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24CAA8-1014-4113-AF4F-11840E501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F6AD3-3B6F-4233-A0C6-5E17BA16C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329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4A6D3-8C7A-483C-B93B-072731824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7CCD7C-33BE-414E-9F32-FB766A4FF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3260-FCAE-40BA-8997-1BBB0C0D78FC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D98CA9-B698-4A94-AEA1-957A0D7D1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4C7989-C6CA-4185-9B67-FFF0DF4C3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F6AD3-3B6F-4233-A0C6-5E17BA16C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286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6C2917-69A1-498A-AED7-B3456EDAE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3260-FCAE-40BA-8997-1BBB0C0D78FC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9AB6A5-6D34-4726-B4F1-25C679A98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0C44B8-6E3A-45BC-A59A-C83016FBF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F6AD3-3B6F-4233-A0C6-5E17BA16C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636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5B62E-D9A5-4E05-8D1C-B79023513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DE9EF4-46E5-437F-8232-E3D7FD323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F9A9DA-17C8-404B-93F6-F99A767F60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32BD0E-0A52-43DB-BB86-9000D47F8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3260-FCAE-40BA-8997-1BBB0C0D78FC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228FD6-D76F-453D-8D4A-04115776C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3DAFA0-B1CB-4378-BB77-79C0C6F91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F6AD3-3B6F-4233-A0C6-5E17BA16C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751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98294-8515-4331-95A7-3D7E944E0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E2F01C-D3E5-4239-B953-3AA4056582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5C3F6E-0F68-4EFE-A524-2B47A5094F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71835A-FEA5-490C-A6D0-4E1EB6592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3260-FCAE-40BA-8997-1BBB0C0D78FC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BD9525-3049-4776-9531-62510F886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006FFF-6AD3-4C3C-B8E8-85D459DCB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F6AD3-3B6F-4233-A0C6-5E17BA16C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97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C2065F-401B-4A58-9841-EA36A2F91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3DBD9E-DB43-4EA3-A4BB-DD6BF200B5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CB63AB-2D76-4F5C-BA4D-5B4073BA31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B3260-FCAE-40BA-8997-1BBB0C0D78FC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62181B-4024-4D6C-A940-F26F255E6D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E7B5CC-B8C8-4CBC-A855-DF20A4C6C9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F6AD3-3B6F-4233-A0C6-5E17BA16C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591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689C3-F0FF-41B4-9732-4C093FC21C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6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Design and Characterization of Liquid Fuel Spray Injector</a:t>
            </a:r>
            <a:br>
              <a:rPr lang="en-US" sz="5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A71941-B5DA-4D9E-A3B0-2ECBC838C8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29000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Rebekah Weigand</a:t>
            </a:r>
          </a:p>
          <a:p>
            <a:r>
              <a:rPr lang="en-US" dirty="0"/>
              <a:t>Mentor: Dr. Elliott </a:t>
            </a:r>
            <a:r>
              <a:rPr lang="en-US" dirty="0" err="1"/>
              <a:t>Bryner</a:t>
            </a:r>
            <a:endParaRPr lang="en-US" dirty="0"/>
          </a:p>
          <a:p>
            <a:r>
              <a:rPr lang="en-US" dirty="0"/>
              <a:t>2022 Arizona Space Grant Symposium</a:t>
            </a:r>
          </a:p>
          <a:p>
            <a:r>
              <a:rPr lang="en-US" dirty="0"/>
              <a:t>April 22-23, 2022</a:t>
            </a:r>
            <a:endParaRPr lang="en-US" baseline="30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A31BA71-89DB-42A7-92AE-A7B621B58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698" y="5185146"/>
            <a:ext cx="1423498" cy="15002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98C1E08-9322-4DDE-8DB4-2833F98D6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6238" y="5029627"/>
            <a:ext cx="1655762" cy="16557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BBEF84F-2E0D-49D6-874D-F64397DCC5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2745" y="5774819"/>
            <a:ext cx="4006510" cy="91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01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A31BA71-89DB-42A7-92AE-A7B621B58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698" y="5185146"/>
            <a:ext cx="1423498" cy="15002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98C1E08-9322-4DDE-8DB4-2833F98D6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6238" y="5029627"/>
            <a:ext cx="1655762" cy="16557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BBEF84F-2E0D-49D6-874D-F64397DCC5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2745" y="5774819"/>
            <a:ext cx="4006510" cy="9105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5FDBCD1-0D13-4692-8AC2-6683E51BC429}"/>
              </a:ext>
            </a:extLst>
          </p:cNvPr>
          <p:cNvSpPr txBox="1"/>
          <p:nvPr/>
        </p:nvSpPr>
        <p:spPr>
          <a:xfrm>
            <a:off x="1838587" y="1459684"/>
            <a:ext cx="85148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Thank you.</a:t>
            </a:r>
          </a:p>
          <a:p>
            <a:pPr algn="ctr"/>
            <a:endParaRPr lang="en-US" sz="4800" dirty="0"/>
          </a:p>
          <a:p>
            <a:pPr algn="ctr"/>
            <a:r>
              <a:rPr lang="en-US" sz="4800" dirty="0"/>
              <a:t>Questions? </a:t>
            </a:r>
          </a:p>
        </p:txBody>
      </p:sp>
    </p:spTree>
    <p:extLst>
      <p:ext uri="{BB962C8B-B14F-4D97-AF65-F5344CB8AC3E}">
        <p14:creationId xmlns:p14="http://schemas.microsoft.com/office/powerpoint/2010/main" val="3237157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A31BA71-89DB-42A7-92AE-A7B621B58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698" y="5185146"/>
            <a:ext cx="1423498" cy="15002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98C1E08-9322-4DDE-8DB4-2833F98D6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6238" y="5029627"/>
            <a:ext cx="1655762" cy="16557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BBEF84F-2E0D-49D6-874D-F64397DCC5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2745" y="5774819"/>
            <a:ext cx="4006510" cy="9105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5FDBCD1-0D13-4692-8AC2-6683E51BC429}"/>
              </a:ext>
            </a:extLst>
          </p:cNvPr>
          <p:cNvSpPr txBox="1"/>
          <p:nvPr/>
        </p:nvSpPr>
        <p:spPr>
          <a:xfrm>
            <a:off x="352338" y="327170"/>
            <a:ext cx="85148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Background: Previous Work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FB5EC2-BC5C-4784-91E2-FBFC74F3BF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6571" y="1268549"/>
            <a:ext cx="3007729" cy="37610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16A0A1-BC28-4150-BFFF-8E0A32F2A8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7428" y="1268549"/>
            <a:ext cx="5108810" cy="380621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594C56DD-798B-459A-B372-70BA5B057836}"/>
              </a:ext>
            </a:extLst>
          </p:cNvPr>
          <p:cNvSpPr/>
          <p:nvPr/>
        </p:nvSpPr>
        <p:spPr>
          <a:xfrm>
            <a:off x="5561901" y="1996580"/>
            <a:ext cx="3204594" cy="10905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10DB83C-5734-4467-89EC-C05E38ED4914}"/>
              </a:ext>
            </a:extLst>
          </p:cNvPr>
          <p:cNvCxnSpPr>
            <a:cxnSpLocks/>
          </p:cNvCxnSpPr>
          <p:nvPr/>
        </p:nvCxnSpPr>
        <p:spPr>
          <a:xfrm flipH="1" flipV="1">
            <a:off x="7701094" y="3087149"/>
            <a:ext cx="788565" cy="83889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0BB73A4-3A2D-460C-9098-679FDB39ECA0}"/>
              </a:ext>
            </a:extLst>
          </p:cNvPr>
          <p:cNvSpPr txBox="1"/>
          <p:nvPr/>
        </p:nvSpPr>
        <p:spPr>
          <a:xfrm>
            <a:off x="7170064" y="3826910"/>
            <a:ext cx="33941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Spray during cold flow test. Water and gaseous oxygen are entering the combustion chamber perpendicular to each other.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334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A31BA71-89DB-42A7-92AE-A7B621B58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698" y="5185146"/>
            <a:ext cx="1423498" cy="15002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98C1E08-9322-4DDE-8DB4-2833F98D6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6238" y="5029627"/>
            <a:ext cx="1655762" cy="16557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BBEF84F-2E0D-49D6-874D-F64397DCC5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2745" y="5774819"/>
            <a:ext cx="4006510" cy="9105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5FDBCD1-0D13-4692-8AC2-6683E51BC429}"/>
              </a:ext>
            </a:extLst>
          </p:cNvPr>
          <p:cNvSpPr txBox="1"/>
          <p:nvPr/>
        </p:nvSpPr>
        <p:spPr>
          <a:xfrm>
            <a:off x="352338" y="327170"/>
            <a:ext cx="96725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Background: Afterburner Components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595AF3A-49C6-4685-B8D6-B5A1D5EC1E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057" y="2290632"/>
            <a:ext cx="6416919" cy="17620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65B245D-FE2C-4A93-BF19-E6DE01D3A3C8}"/>
              </a:ext>
            </a:extLst>
          </p:cNvPr>
          <p:cNvSpPr txBox="1"/>
          <p:nvPr/>
        </p:nvSpPr>
        <p:spPr>
          <a:xfrm>
            <a:off x="1655058" y="4137357"/>
            <a:ext cx="3887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Courtesy of AerospaceWeb.org, 2001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99A9D7-0B4F-412E-94C9-F32ECAA645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9832" y="1311589"/>
            <a:ext cx="5315692" cy="342947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7A9193A-BB95-4755-8F2B-161D8D59D70F}"/>
              </a:ext>
            </a:extLst>
          </p:cNvPr>
          <p:cNvSpPr txBox="1"/>
          <p:nvPr/>
        </p:nvSpPr>
        <p:spPr>
          <a:xfrm>
            <a:off x="7864720" y="4741068"/>
            <a:ext cx="3112315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J-85 Flame Holder</a:t>
            </a:r>
          </a:p>
          <a:p>
            <a:pPr algn="ctr"/>
            <a:r>
              <a:rPr lang="en-US" sz="1050" dirty="0"/>
              <a:t>Courtesy of Austin Childers, 2020</a:t>
            </a:r>
          </a:p>
        </p:txBody>
      </p:sp>
    </p:spTree>
    <p:extLst>
      <p:ext uri="{BB962C8B-B14F-4D97-AF65-F5344CB8AC3E}">
        <p14:creationId xmlns:p14="http://schemas.microsoft.com/office/powerpoint/2010/main" val="1434528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A31BA71-89DB-42A7-92AE-A7B621B58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698" y="5185146"/>
            <a:ext cx="1423498" cy="15002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98C1E08-9322-4DDE-8DB4-2833F98D6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6238" y="5029627"/>
            <a:ext cx="1655762" cy="16557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BBEF84F-2E0D-49D6-874D-F64397DCC5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2745" y="5774819"/>
            <a:ext cx="4006510" cy="9105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5FDBCD1-0D13-4692-8AC2-6683E51BC429}"/>
              </a:ext>
            </a:extLst>
          </p:cNvPr>
          <p:cNvSpPr txBox="1"/>
          <p:nvPr/>
        </p:nvSpPr>
        <p:spPr>
          <a:xfrm>
            <a:off x="352338" y="327170"/>
            <a:ext cx="99409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Background: Afterburner Components </a:t>
            </a:r>
          </a:p>
        </p:txBody>
      </p:sp>
      <p:pic>
        <p:nvPicPr>
          <p:cNvPr id="1026" name="Picture 2" descr="jet engine - Is jet fuel typically injected before or after the flame  holder in an afterburner? - Aviation Stack Exchange">
            <a:extLst>
              <a:ext uri="{FF2B5EF4-FFF2-40B4-BE49-F238E27FC236}">
                <a16:creationId xmlns:a16="http://schemas.microsoft.com/office/drawing/2014/main" id="{5FD4493D-B60F-49CD-86DE-47E9BF260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94" y="2040890"/>
            <a:ext cx="4251813" cy="202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1AB2FB-F6D9-4436-B9F4-E74C564AC8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1850" y="1237378"/>
            <a:ext cx="5708513" cy="362942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9180DCF-4218-45E2-8C5D-D00DA5483216}"/>
              </a:ext>
            </a:extLst>
          </p:cNvPr>
          <p:cNvSpPr txBox="1"/>
          <p:nvPr/>
        </p:nvSpPr>
        <p:spPr>
          <a:xfrm>
            <a:off x="1049866" y="4198576"/>
            <a:ext cx="375826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0" dirty="0">
                <a:solidFill>
                  <a:srgbClr val="232629"/>
                </a:solidFill>
                <a:effectLst/>
              </a:rPr>
              <a:t>Courtesy of </a:t>
            </a:r>
            <a:r>
              <a:rPr lang="en-US" sz="1050" b="0" dirty="0" err="1">
                <a:solidFill>
                  <a:srgbClr val="232629"/>
                </a:solidFill>
                <a:effectLst/>
              </a:rPr>
              <a:t>Farokh</a:t>
            </a:r>
            <a:r>
              <a:rPr lang="en-US" sz="1050" b="0" i="1" dirty="0" err="1">
                <a:solidFill>
                  <a:srgbClr val="232629"/>
                </a:solidFill>
                <a:effectLst/>
              </a:rPr>
              <a:t>i</a:t>
            </a:r>
            <a:r>
              <a:rPr lang="en-US" sz="1050" i="1" dirty="0">
                <a:solidFill>
                  <a:srgbClr val="232629"/>
                </a:solidFill>
              </a:rPr>
              <a:t>, </a:t>
            </a:r>
            <a:r>
              <a:rPr lang="en-US" sz="1050" b="0" i="1" dirty="0">
                <a:solidFill>
                  <a:srgbClr val="232629"/>
                </a:solidFill>
                <a:effectLst/>
              </a:rPr>
              <a:t>Aircraft Propulsion,</a:t>
            </a:r>
            <a:r>
              <a:rPr lang="en-US" sz="1050" b="0" dirty="0">
                <a:solidFill>
                  <a:srgbClr val="232629"/>
                </a:solidFill>
                <a:effectLst/>
              </a:rPr>
              <a:t> </a:t>
            </a:r>
            <a:r>
              <a:rPr lang="en-US" sz="1050" b="0" dirty="0" err="1">
                <a:solidFill>
                  <a:srgbClr val="232629"/>
                </a:solidFill>
                <a:effectLst/>
              </a:rPr>
              <a:t>p</a:t>
            </a:r>
            <a:r>
              <a:rPr lang="en-US" sz="1050" dirty="0" err="1">
                <a:solidFill>
                  <a:srgbClr val="232629"/>
                </a:solidFill>
              </a:rPr>
              <a:t>g</a:t>
            </a:r>
            <a:r>
              <a:rPr lang="en-US" sz="1050" b="0" dirty="0">
                <a:solidFill>
                  <a:srgbClr val="232629"/>
                </a:solidFill>
                <a:effectLst/>
              </a:rPr>
              <a:t> 199, 2014</a:t>
            </a:r>
            <a:endParaRPr lang="en-US" sz="105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671283-B619-4B8A-BEF4-8DDF98AA4CD1}"/>
              </a:ext>
            </a:extLst>
          </p:cNvPr>
          <p:cNvSpPr txBox="1"/>
          <p:nvPr/>
        </p:nvSpPr>
        <p:spPr>
          <a:xfrm>
            <a:off x="7097421" y="4866801"/>
            <a:ext cx="31958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Courtesy of Pratt &amp; Whitney</a:t>
            </a:r>
          </a:p>
        </p:txBody>
      </p:sp>
    </p:spTree>
    <p:extLst>
      <p:ext uri="{BB962C8B-B14F-4D97-AF65-F5344CB8AC3E}">
        <p14:creationId xmlns:p14="http://schemas.microsoft.com/office/powerpoint/2010/main" val="937295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A31BA71-89DB-42A7-92AE-A7B621B58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698" y="5185146"/>
            <a:ext cx="1423498" cy="15002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98C1E08-9322-4DDE-8DB4-2833F98D6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6238" y="5029627"/>
            <a:ext cx="1655762" cy="16557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BBEF84F-2E0D-49D6-874D-F64397DCC5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2745" y="5774819"/>
            <a:ext cx="4006510" cy="9105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5FDBCD1-0D13-4692-8AC2-6683E51BC429}"/>
              </a:ext>
            </a:extLst>
          </p:cNvPr>
          <p:cNvSpPr txBox="1"/>
          <p:nvPr/>
        </p:nvSpPr>
        <p:spPr>
          <a:xfrm>
            <a:off x="352338" y="327170"/>
            <a:ext cx="12398928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dirty="0"/>
              <a:t>Background: Fuel Spray Nozzles and Atomization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4464D63-D9AE-47E7-868B-CB15FE1196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698" y="1736111"/>
            <a:ext cx="4825217" cy="24919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452407-262D-4532-BB90-1B584549FA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4911" y="1633466"/>
            <a:ext cx="7347089" cy="30688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3A461D1-A880-43DD-BF56-64AE6D60A814}"/>
              </a:ext>
            </a:extLst>
          </p:cNvPr>
          <p:cNvSpPr txBox="1"/>
          <p:nvPr/>
        </p:nvSpPr>
        <p:spPr>
          <a:xfrm>
            <a:off x="1508542" y="4268044"/>
            <a:ext cx="24915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Courtesy of Brian Spalding, 2013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360A5E-674F-435B-9005-C92F65C37008}"/>
              </a:ext>
            </a:extLst>
          </p:cNvPr>
          <p:cNvSpPr txBox="1"/>
          <p:nvPr/>
        </p:nvSpPr>
        <p:spPr>
          <a:xfrm>
            <a:off x="6749021" y="4529654"/>
            <a:ext cx="39344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Courtesy of </a:t>
            </a:r>
            <a:r>
              <a:rPr lang="en-US" sz="1050" i="1" dirty="0"/>
              <a:t>Atomization and Sprays,</a:t>
            </a:r>
            <a:r>
              <a:rPr lang="en-US" sz="1050" dirty="0"/>
              <a:t> pg. 78, 1989</a:t>
            </a:r>
            <a:r>
              <a:rPr lang="en-US" sz="105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5886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A31BA71-89DB-42A7-92AE-A7B621B58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698" y="5185146"/>
            <a:ext cx="1423498" cy="15002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98C1E08-9322-4DDE-8DB4-2833F98D6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6238" y="5029627"/>
            <a:ext cx="1655762" cy="16557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BBEF84F-2E0D-49D6-874D-F64397DCC5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2745" y="5774819"/>
            <a:ext cx="4006510" cy="9105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5FDBCD1-0D13-4692-8AC2-6683E51BC429}"/>
              </a:ext>
            </a:extLst>
          </p:cNvPr>
          <p:cNvSpPr txBox="1"/>
          <p:nvPr/>
        </p:nvSpPr>
        <p:spPr>
          <a:xfrm>
            <a:off x="352338" y="327170"/>
            <a:ext cx="85148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Objective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BF0994-36C2-430C-9B14-333CEB059D9B}"/>
              </a:ext>
            </a:extLst>
          </p:cNvPr>
          <p:cNvSpPr txBox="1"/>
          <p:nvPr/>
        </p:nvSpPr>
        <p:spPr>
          <a:xfrm>
            <a:off x="570451" y="1291905"/>
            <a:ext cx="46391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Analyze the injection and mixing zone of an afterburner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Characterize the atomization and spray distribution of injected fuel droplets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817067-8E9E-49BF-8311-325290922247}"/>
              </a:ext>
            </a:extLst>
          </p:cNvPr>
          <p:cNvSpPr txBox="1"/>
          <p:nvPr/>
        </p:nvSpPr>
        <p:spPr>
          <a:xfrm>
            <a:off x="7520730" y="4833718"/>
            <a:ext cx="269286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Courtesy of John Stevenson, 2011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43641E-ECDE-4C41-A405-EC1BE898C0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7084" y="1153065"/>
            <a:ext cx="5537466" cy="368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30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A31BA71-89DB-42A7-92AE-A7B621B58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698" y="5185146"/>
            <a:ext cx="1423498" cy="15002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98C1E08-9322-4DDE-8DB4-2833F98D6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6238" y="5029627"/>
            <a:ext cx="1655762" cy="16557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BBEF84F-2E0D-49D6-874D-F64397DCC5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2745" y="5774819"/>
            <a:ext cx="4006510" cy="9105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5FDBCD1-0D13-4692-8AC2-6683E51BC429}"/>
              </a:ext>
            </a:extLst>
          </p:cNvPr>
          <p:cNvSpPr txBox="1"/>
          <p:nvPr/>
        </p:nvSpPr>
        <p:spPr>
          <a:xfrm>
            <a:off x="352338" y="327170"/>
            <a:ext cx="85148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Methods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72973A-8475-4CD1-B060-707BBCEB79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338" y="1384182"/>
            <a:ext cx="5905849" cy="34514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E3B1BC-4495-4EA8-AE8A-5D66BF1A4F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1775" y="1158166"/>
            <a:ext cx="5536018" cy="345146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F544F53-F4B0-442B-9342-E736E0EC2001}"/>
              </a:ext>
            </a:extLst>
          </p:cNvPr>
          <p:cNvSpPr/>
          <p:nvPr/>
        </p:nvSpPr>
        <p:spPr>
          <a:xfrm>
            <a:off x="7688195" y="1891989"/>
            <a:ext cx="931178" cy="5452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BB30B8-7834-4EF1-A987-7050E668A0F1}"/>
              </a:ext>
            </a:extLst>
          </p:cNvPr>
          <p:cNvSpPr/>
          <p:nvPr/>
        </p:nvSpPr>
        <p:spPr>
          <a:xfrm>
            <a:off x="7407479" y="2357306"/>
            <a:ext cx="318782" cy="1426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CD982DD-ECEE-47BF-B53E-35BC54A15F71}"/>
              </a:ext>
            </a:extLst>
          </p:cNvPr>
          <p:cNvSpPr/>
          <p:nvPr/>
        </p:nvSpPr>
        <p:spPr>
          <a:xfrm>
            <a:off x="7864679" y="3917543"/>
            <a:ext cx="1879134" cy="4613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55D592E-5CEC-4A20-9EB9-32C7DBD3D7EF}"/>
              </a:ext>
            </a:extLst>
          </p:cNvPr>
          <p:cNvSpPr/>
          <p:nvPr/>
        </p:nvSpPr>
        <p:spPr>
          <a:xfrm>
            <a:off x="7726261" y="2323351"/>
            <a:ext cx="138418" cy="28113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39B9482-86F0-4803-843B-7838816710D3}"/>
              </a:ext>
            </a:extLst>
          </p:cNvPr>
          <p:cNvSpPr/>
          <p:nvPr/>
        </p:nvSpPr>
        <p:spPr>
          <a:xfrm>
            <a:off x="8099255" y="2709644"/>
            <a:ext cx="197457" cy="5452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F420C0-2E08-4FEB-BD8B-48A1C2FAFADD}"/>
              </a:ext>
            </a:extLst>
          </p:cNvPr>
          <p:cNvSpPr txBox="1"/>
          <p:nvPr/>
        </p:nvSpPr>
        <p:spPr>
          <a:xfrm>
            <a:off x="8695170" y="4633861"/>
            <a:ext cx="240764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Courtesy of </a:t>
            </a:r>
            <a:r>
              <a:rPr kumimoji="0" lang="en-US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Atomization and Sprays,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pg. </a:t>
            </a:r>
            <a:r>
              <a:rPr lang="en-US" sz="1050" dirty="0">
                <a:solidFill>
                  <a:prstClr val="black"/>
                </a:solidFill>
                <a:latin typeface="Calibri" panose="020F0502020204030204"/>
              </a:rPr>
              <a:t>91, 1989</a:t>
            </a:r>
            <a:r>
              <a:rPr kumimoji="0" lang="en-US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742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A31BA71-89DB-42A7-92AE-A7B621B58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698" y="5185146"/>
            <a:ext cx="1423498" cy="15002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98C1E08-9322-4DDE-8DB4-2833F98D6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6238" y="5029627"/>
            <a:ext cx="1655762" cy="16557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BBEF84F-2E0D-49D6-874D-F64397DCC5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2745" y="5774819"/>
            <a:ext cx="4006510" cy="9105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5FDBCD1-0D13-4692-8AC2-6683E51BC429}"/>
              </a:ext>
            </a:extLst>
          </p:cNvPr>
          <p:cNvSpPr txBox="1"/>
          <p:nvPr/>
        </p:nvSpPr>
        <p:spPr>
          <a:xfrm>
            <a:off x="352338" y="327170"/>
            <a:ext cx="85148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Future Goals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1992B9-4360-48AA-B80F-D0C4B0B9C1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9316" y="854131"/>
            <a:ext cx="3203512" cy="41925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0612880-7335-42AF-9F95-BA0C045A16B7}"/>
              </a:ext>
            </a:extLst>
          </p:cNvPr>
          <p:cNvSpPr txBox="1"/>
          <p:nvPr/>
        </p:nvSpPr>
        <p:spPr>
          <a:xfrm>
            <a:off x="4439316" y="4906516"/>
            <a:ext cx="35820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Courtesy of Li, X. et al. J. </a:t>
            </a:r>
            <a:r>
              <a:rPr lang="en-US" sz="1000" i="1" dirty="0"/>
              <a:t>Eng. Gas Turbines Power</a:t>
            </a:r>
            <a:r>
              <a:rPr lang="en-US" sz="1000" dirty="0"/>
              <a:t>, 136, 2014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5081D3-1FE9-4F24-B4A0-DDBD1D1EBC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3691" y="1532016"/>
            <a:ext cx="3890825" cy="30330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A6D08FC-FEED-4898-AFCD-20E5FE47156D}"/>
              </a:ext>
            </a:extLst>
          </p:cNvPr>
          <p:cNvSpPr txBox="1"/>
          <p:nvPr/>
        </p:nvSpPr>
        <p:spPr>
          <a:xfrm>
            <a:off x="285226" y="1271954"/>
            <a:ext cx="446736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Complete CFD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Test prototype at various injection pressures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Examine atomization and spray distribution of fuel using high-speed camera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2EAECA-9713-4589-AA62-239E11545F33}"/>
              </a:ext>
            </a:extLst>
          </p:cNvPr>
          <p:cNvSpPr txBox="1"/>
          <p:nvPr/>
        </p:nvSpPr>
        <p:spPr>
          <a:xfrm>
            <a:off x="8498048" y="4565076"/>
            <a:ext cx="30764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Courtesy of Phantom Cameras</a:t>
            </a:r>
          </a:p>
        </p:txBody>
      </p:sp>
    </p:spTree>
    <p:extLst>
      <p:ext uri="{BB962C8B-B14F-4D97-AF65-F5344CB8AC3E}">
        <p14:creationId xmlns:p14="http://schemas.microsoft.com/office/powerpoint/2010/main" val="3388430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A31BA71-89DB-42A7-92AE-A7B621B58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698" y="5185146"/>
            <a:ext cx="1423498" cy="15002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98C1E08-9322-4DDE-8DB4-2833F98D6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6238" y="5029627"/>
            <a:ext cx="1655762" cy="16557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BBEF84F-2E0D-49D6-874D-F64397DCC5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2745" y="5774819"/>
            <a:ext cx="4006510" cy="9105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5FDBCD1-0D13-4692-8AC2-6683E51BC429}"/>
              </a:ext>
            </a:extLst>
          </p:cNvPr>
          <p:cNvSpPr txBox="1"/>
          <p:nvPr/>
        </p:nvSpPr>
        <p:spPr>
          <a:xfrm>
            <a:off x="352338" y="327170"/>
            <a:ext cx="85148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Acknowledgements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2C69D5-8057-47DB-B66B-DE5333DA071E}"/>
              </a:ext>
            </a:extLst>
          </p:cNvPr>
          <p:cNvSpPr txBox="1"/>
          <p:nvPr/>
        </p:nvSpPr>
        <p:spPr>
          <a:xfrm>
            <a:off x="520116" y="1686236"/>
            <a:ext cx="101674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Arizona Space Grant through the Undergraduate Research Institute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Faculty advisor: Dr. Elliott </a:t>
            </a:r>
            <a:r>
              <a:rPr lang="en-US" sz="2800" dirty="0" err="1"/>
              <a:t>Bryner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College of Engineering at Embry-Riddle Aeronautical University-Prescott</a:t>
            </a:r>
          </a:p>
        </p:txBody>
      </p:sp>
    </p:spTree>
    <p:extLst>
      <p:ext uri="{BB962C8B-B14F-4D97-AF65-F5344CB8AC3E}">
        <p14:creationId xmlns:p14="http://schemas.microsoft.com/office/powerpoint/2010/main" val="723621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225</Words>
  <Application>Microsoft Office PowerPoint</Application>
  <PresentationFormat>Widescreen</PresentationFormat>
  <Paragraphs>36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Design and Characterization of Liquid Fuel Spray Injector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and Characterization of Liquid Fuel Spray Injector</dc:title>
  <dc:creator>Weigand, Bekah B.</dc:creator>
  <cp:lastModifiedBy>Coe, Michelle A - (macoe)</cp:lastModifiedBy>
  <cp:revision>22</cp:revision>
  <dcterms:created xsi:type="dcterms:W3CDTF">2022-04-08T19:04:31Z</dcterms:created>
  <dcterms:modified xsi:type="dcterms:W3CDTF">2022-04-18T21:19:51Z</dcterms:modified>
</cp:coreProperties>
</file>